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89" r:id="rId11"/>
    <p:sldId id="269" r:id="rId12"/>
    <p:sldId id="272" r:id="rId13"/>
    <p:sldId id="270" r:id="rId14"/>
    <p:sldId id="271" r:id="rId15"/>
    <p:sldId id="276" r:id="rId16"/>
    <p:sldId id="273" r:id="rId17"/>
    <p:sldId id="274" r:id="rId18"/>
    <p:sldId id="277" r:id="rId19"/>
    <p:sldId id="278" r:id="rId20"/>
    <p:sldId id="279" r:id="rId21"/>
    <p:sldId id="285" r:id="rId22"/>
    <p:sldId id="284" r:id="rId23"/>
    <p:sldId id="280" r:id="rId24"/>
    <p:sldId id="281" r:id="rId25"/>
    <p:sldId id="282" r:id="rId26"/>
    <p:sldId id="283" r:id="rId27"/>
    <p:sldId id="286" r:id="rId28"/>
    <p:sldId id="28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35C4D-AE08-470E-A7B8-6CE96DAB9DC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18B8D-2A25-4FC7-8F34-97935756C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 map of forest cover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32E57-41B1-4F54-8F9E-087D796463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</a:t>
            </a:r>
            <a:r>
              <a:rPr lang="en-US" baseline="0" dirty="0" smtClean="0"/>
              <a:t> is the best available data but you can’t get Y complete coverage, sampling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BEST use of AUX variable?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general strategies in a 2x2 matrix.  SRS</a:t>
            </a:r>
            <a:r>
              <a:rPr lang="en-US" baseline="0" dirty="0" smtClean="0"/>
              <a:t> as baseline.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2x2 matrix of strategies.  SRS baseline, SRE and DH</a:t>
            </a:r>
            <a:r>
              <a:rPr lang="en-US" baseline="0" dirty="0" smtClean="0"/>
              <a:t> about same, using X in both design and estimator produces small decline in </a:t>
            </a:r>
            <a:r>
              <a:rPr lang="en-US" baseline="0" dirty="0" err="1" smtClean="0"/>
              <a:t>RegDH</a:t>
            </a:r>
            <a:r>
              <a:rPr lang="en-US" baseline="0" dirty="0" smtClean="0"/>
              <a:t>, RegMB1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14F75-BAEF-4CE3-97D4-C4E8A1E089CB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DEFINITIONS. Standard assumption that there is no “ground truth”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stand alone descriptive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8B8D-2A25-4FC7-8F34-97935756C10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3E93-F944-49EE-8800-3919925F6E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3E93-F944-49EE-8800-3919925F6E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use work by Hansen et al. as the prototype</a:t>
            </a:r>
            <a:r>
              <a:rPr lang="en-US" baseline="0" dirty="0" smtClean="0"/>
              <a:t> application to motivate the problem.  Forest loss based on sample of </a:t>
            </a:r>
            <a:r>
              <a:rPr lang="en-US" baseline="0" dirty="0" err="1" smtClean="0"/>
              <a:t>Landsat</a:t>
            </a:r>
            <a:r>
              <a:rPr lang="en-US" baseline="0" dirty="0" smtClean="0"/>
              <a:t> imagery, MODIS complete coverage is AUXILIARY</a:t>
            </a:r>
          </a:p>
          <a:p>
            <a:r>
              <a:rPr lang="en-US" baseline="0" dirty="0" smtClean="0"/>
              <a:t>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to application</a:t>
            </a:r>
            <a:r>
              <a:rPr lang="en-US" dirty="0" smtClean="0"/>
              <a:t>, AREAL sampling unit looks like right </a:t>
            </a:r>
            <a:r>
              <a:rPr lang="en-US" baseline="0" dirty="0" smtClean="0"/>
              <a:t>interpreted from imagery on left (this is just an example using cover)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3D3F-35CD-4482-A258-15E5940D44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B1E9-182C-4F64-A669-5907DDC3DA5D}" type="slidenum">
              <a:rPr lang="en-US"/>
              <a:pPr/>
              <a:t>21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Sampling design.</a:t>
            </a:r>
            <a:r>
              <a:rPr lang="en-US" baseline="0" dirty="0" smtClean="0"/>
              <a:t>  4 biomes BOREAL easiest to see. Low medium high strata from MODIS.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A976F-53C0-4A31-A4C1-F7449BA2C4D0}" type="slidenum">
              <a:rPr lang="en-US"/>
              <a:pPr/>
              <a:t>22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Results (estimates):</a:t>
            </a:r>
            <a:r>
              <a:rPr lang="en-US" baseline="0" dirty="0" smtClean="0"/>
              <a:t> Area or % of area g</a:t>
            </a:r>
            <a:r>
              <a:rPr lang="en-US" dirty="0" smtClean="0"/>
              <a:t>ross forest cover loss 00-05 by BIOME, CONTINENT, COUNTRY (keep this up for long enough)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1DC0-D8C1-4D26-A4E1-1FF5342F646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4650-A5C0-4192-81D6-9579EA19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Methods for </a:t>
            </a:r>
            <a:r>
              <a:rPr lang="en-US" dirty="0" smtClean="0"/>
              <a:t>Estimating Accuracy and Area of Land </a:t>
            </a:r>
            <a:r>
              <a:rPr lang="en-US" dirty="0" smtClean="0"/>
              <a:t>Cover Change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to Area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dirty="0" smtClean="0"/>
              <a:t>estimates are based on a sample and the reference condition (highest quality data)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smtClean="0"/>
              <a:t>coverage maps provide information to reduce standard errors of estimates</a:t>
            </a:r>
          </a:p>
          <a:p>
            <a:endParaRPr lang="en-US" dirty="0" smtClean="0"/>
          </a:p>
          <a:p>
            <a:r>
              <a:rPr lang="en-US" dirty="0" smtClean="0"/>
              <a:t>Identify and develop effective ways to combine sample </a:t>
            </a:r>
            <a:r>
              <a:rPr lang="en-US" dirty="0" smtClean="0"/>
              <a:t>and </a:t>
            </a:r>
            <a:r>
              <a:rPr lang="en-US" dirty="0" smtClean="0"/>
              <a:t>map information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Estimating Forest Cover Loss in 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Landsat</a:t>
            </a:r>
            <a:r>
              <a:rPr lang="en-US" dirty="0" smtClean="0"/>
              <a:t>-derived forest cover loss from 2000-2011 (</a:t>
            </a:r>
            <a:r>
              <a:rPr lang="en-US" dirty="0" err="1" smtClean="0"/>
              <a:t>Potapov</a:t>
            </a:r>
            <a:r>
              <a:rPr lang="en-US" dirty="0" smtClean="0"/>
              <a:t> et al. – in review)</a:t>
            </a:r>
          </a:p>
          <a:p>
            <a:endParaRPr lang="en-US" dirty="0" smtClean="0"/>
          </a:p>
          <a:p>
            <a:r>
              <a:rPr lang="en-US" dirty="0" smtClean="0"/>
              <a:t>Reference condition based on </a:t>
            </a:r>
            <a:r>
              <a:rPr lang="en-US" dirty="0" err="1" smtClean="0"/>
              <a:t>RapidEye</a:t>
            </a:r>
            <a:r>
              <a:rPr lang="en-US" dirty="0" smtClean="0"/>
              <a:t> (2011) </a:t>
            </a:r>
          </a:p>
          <a:p>
            <a:pPr lvl="1"/>
            <a:r>
              <a:rPr lang="en-US" dirty="0" smtClean="0"/>
              <a:t>Estimate accuracy of loss map </a:t>
            </a:r>
          </a:p>
          <a:p>
            <a:pPr lvl="1"/>
            <a:r>
              <a:rPr lang="en-US" dirty="0" smtClean="0"/>
              <a:t>Estimate area of forest loss</a:t>
            </a:r>
          </a:p>
          <a:p>
            <a:endParaRPr lang="en-US" dirty="0" smtClean="0"/>
          </a:p>
          <a:p>
            <a:r>
              <a:rPr lang="en-US" dirty="0" smtClean="0"/>
              <a:t>Limited funds for </a:t>
            </a:r>
            <a:r>
              <a:rPr lang="en-US" dirty="0" err="1" smtClean="0"/>
              <a:t>RapidEye</a:t>
            </a:r>
            <a:r>
              <a:rPr lang="en-US" dirty="0" smtClean="0"/>
              <a:t> purchase</a:t>
            </a:r>
          </a:p>
          <a:p>
            <a:endParaRPr lang="en-US" dirty="0" smtClean="0"/>
          </a:p>
          <a:p>
            <a:r>
              <a:rPr lang="en-US" dirty="0" smtClean="0"/>
              <a:t>Statistically rigorous but cost effective approach to estimate accuracy and area?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Stratified two-stage cluster sampling</a:t>
            </a:r>
          </a:p>
          <a:p>
            <a:endParaRPr lang="en-US" dirty="0" smtClean="0"/>
          </a:p>
          <a:p>
            <a:r>
              <a:rPr lang="en-US" dirty="0" smtClean="0"/>
              <a:t>First stage</a:t>
            </a:r>
          </a:p>
          <a:p>
            <a:pPr lvl="1"/>
            <a:r>
              <a:rPr lang="en-US" dirty="0" smtClean="0"/>
              <a:t>12 km x 12 km cluster (</a:t>
            </a:r>
            <a:r>
              <a:rPr lang="en-US" dirty="0" err="1" smtClean="0"/>
              <a:t>RapidEye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Clusters stratified by low and high gross forest cover loss (</a:t>
            </a:r>
            <a:r>
              <a:rPr lang="en-US" u="sng" dirty="0" err="1" smtClean="0"/>
              <a:t>Landsat</a:t>
            </a:r>
            <a:r>
              <a:rPr lang="en-US" dirty="0" smtClean="0"/>
              <a:t> map for stratification)</a:t>
            </a:r>
          </a:p>
          <a:p>
            <a:pPr lvl="1"/>
            <a:r>
              <a:rPr lang="en-US" dirty="0" smtClean="0"/>
              <a:t>30 clusters sampled</a:t>
            </a:r>
          </a:p>
          <a:p>
            <a:endParaRPr lang="en-US" dirty="0" smtClean="0"/>
          </a:p>
          <a:p>
            <a:r>
              <a:rPr lang="en-US" dirty="0" smtClean="0"/>
              <a:t>Second stage</a:t>
            </a:r>
          </a:p>
          <a:p>
            <a:pPr lvl="1"/>
            <a:r>
              <a:rPr lang="en-US" dirty="0" smtClean="0"/>
              <a:t>100 pixels selected within each cluster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95800" cy="1327150"/>
          </a:xfrm>
        </p:spPr>
        <p:txBody>
          <a:bodyPr/>
          <a:lstStyle/>
          <a:p>
            <a:r>
              <a:rPr lang="en-US" dirty="0" smtClean="0"/>
              <a:t>First-Stage Stratified Random Sampling Design for Peru (12 km x 12 km clusters)</a:t>
            </a:r>
            <a:endParaRPr lang="en-US" dirty="0"/>
          </a:p>
        </p:txBody>
      </p:sp>
      <p:pic>
        <p:nvPicPr>
          <p:cNvPr id="4" name="Content Placeholder 3" descr="D:\Documents\_Presentations_2014\13_Peru_paper\work\sampl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724400" y="533400"/>
            <a:ext cx="3913909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  </a:t>
            </a:r>
          </a:p>
          <a:p>
            <a:r>
              <a:rPr lang="en-US" sz="2000" i="1" dirty="0" smtClean="0"/>
              <a:t>Red </a:t>
            </a:r>
            <a:r>
              <a:rPr lang="en-US" sz="2000" i="1" dirty="0" smtClean="0"/>
              <a:t>blocks: high-change </a:t>
            </a:r>
            <a:r>
              <a:rPr lang="en-US" sz="2000" i="1" dirty="0" smtClean="0"/>
              <a:t>stratum 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Blue </a:t>
            </a:r>
            <a:r>
              <a:rPr lang="en-US" sz="2000" i="1" dirty="0" smtClean="0"/>
              <a:t>blocks: low-change </a:t>
            </a:r>
            <a:r>
              <a:rPr lang="en-US" sz="2000" i="1" dirty="0" smtClean="0"/>
              <a:t>stratum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Shading: </a:t>
            </a:r>
            <a:r>
              <a:rPr lang="en-US" sz="2000" i="1" dirty="0" smtClean="0"/>
              <a:t>gross forest cover loss percent per 12×12 km block of sampling grid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Second-Stage Sample of Pixels within Sampled Cluster (</a:t>
            </a:r>
            <a:r>
              <a:rPr lang="en-US" dirty="0" err="1" smtClean="0"/>
              <a:t>RapidEye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D:\Documents\_Presentations_2014\13_Peru_paper\work\valid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2895600" y="2133600"/>
            <a:ext cx="365759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Sample-based estimate of forest cover loss for 2000-2011 was 2.44%  (% of all area)</a:t>
            </a:r>
          </a:p>
          <a:p>
            <a:endParaRPr lang="en-US" dirty="0" smtClean="0"/>
          </a:p>
          <a:p>
            <a:r>
              <a:rPr lang="en-US" dirty="0" smtClean="0"/>
              <a:t>Standard error using estimator that incorporates </a:t>
            </a:r>
            <a:r>
              <a:rPr lang="en-US" dirty="0" err="1" smtClean="0"/>
              <a:t>Landsat</a:t>
            </a:r>
            <a:r>
              <a:rPr lang="en-US" dirty="0" smtClean="0"/>
              <a:t> change map information was </a:t>
            </a:r>
            <a:r>
              <a:rPr lang="en-US" u="sng" dirty="0" smtClean="0"/>
              <a:t>0.16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Standard error not using map was </a:t>
            </a:r>
            <a:r>
              <a:rPr lang="en-US" u="sng" dirty="0" smtClean="0"/>
              <a:t>0.60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Forest loss map substantially reduces uncertainty of area estimate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 for</a:t>
            </a:r>
            <a:r>
              <a:rPr lang="en-US" dirty="0" smtClean="0"/>
              <a:t> </a:t>
            </a:r>
            <a:r>
              <a:rPr lang="en-US" dirty="0" smtClean="0"/>
              <a:t>Area </a:t>
            </a:r>
            <a:r>
              <a:rPr lang="en-US" dirty="0" smtClean="0"/>
              <a:t>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  (map not used)</a:t>
            </a:r>
          </a:p>
          <a:p>
            <a:endParaRPr lang="en-US" dirty="0" smtClean="0"/>
          </a:p>
          <a:p>
            <a:r>
              <a:rPr lang="en-US" dirty="0" smtClean="0"/>
              <a:t>Model-assisted (use map)</a:t>
            </a:r>
            <a:endParaRPr lang="en-US" dirty="0" smtClean="0"/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ifference </a:t>
            </a:r>
            <a:r>
              <a:rPr lang="en-US" dirty="0" smtClean="0"/>
              <a:t>estimator</a:t>
            </a:r>
          </a:p>
          <a:p>
            <a:pPr lvl="1"/>
            <a:r>
              <a:rPr lang="en-US" dirty="0" err="1" smtClean="0"/>
              <a:t>Poststratified</a:t>
            </a:r>
            <a:r>
              <a:rPr lang="en-US" dirty="0" smtClean="0"/>
              <a:t> estimator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yield</a:t>
            </a:r>
            <a:r>
              <a:rPr lang="en-US" dirty="0" smtClean="0"/>
              <a:t> </a:t>
            </a:r>
            <a:r>
              <a:rPr lang="en-US" dirty="0" smtClean="0"/>
              <a:t>unbiased </a:t>
            </a:r>
            <a:r>
              <a:rPr lang="en-US" dirty="0" smtClean="0"/>
              <a:t>estimators </a:t>
            </a:r>
            <a:r>
              <a:rPr lang="en-US" dirty="0" smtClean="0"/>
              <a:t>of </a:t>
            </a:r>
            <a:r>
              <a:rPr lang="en-US" dirty="0" smtClean="0"/>
              <a:t>area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Estimators vary in precision (standard error)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Research: Choosing </a:t>
            </a:r>
            <a:r>
              <a:rPr lang="en-US" dirty="0" smtClean="0"/>
              <a:t>among Area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Poststratified</a:t>
            </a:r>
            <a:r>
              <a:rPr lang="en-US" dirty="0" smtClean="0"/>
              <a:t> estimator generally has smallest standard error</a:t>
            </a:r>
          </a:p>
          <a:p>
            <a:endParaRPr lang="en-US" dirty="0" smtClean="0"/>
          </a:p>
          <a:p>
            <a:r>
              <a:rPr lang="en-US" dirty="0" smtClean="0"/>
              <a:t>Many clusters have no </a:t>
            </a:r>
            <a:r>
              <a:rPr lang="en-US" dirty="0" smtClean="0"/>
              <a:t>sample pixels mapped as disturbed </a:t>
            </a:r>
            <a:r>
              <a:rPr lang="en-US" dirty="0" smtClean="0"/>
              <a:t>(100 pixels sampled per cluster)</a:t>
            </a:r>
            <a:endParaRPr lang="en-US" dirty="0" smtClean="0"/>
          </a:p>
          <a:p>
            <a:pPr lvl="1"/>
            <a:r>
              <a:rPr lang="en-US" dirty="0" smtClean="0"/>
              <a:t>Per-cluster </a:t>
            </a:r>
            <a:r>
              <a:rPr lang="en-US" dirty="0" err="1" smtClean="0"/>
              <a:t>p</a:t>
            </a:r>
            <a:r>
              <a:rPr lang="en-US" dirty="0" err="1" smtClean="0"/>
              <a:t>oststratified</a:t>
            </a:r>
            <a:r>
              <a:rPr lang="en-US" dirty="0" smtClean="0"/>
              <a:t> </a:t>
            </a:r>
            <a:r>
              <a:rPr lang="en-US" dirty="0" smtClean="0"/>
              <a:t>estimator will be biased </a:t>
            </a:r>
            <a:endParaRPr lang="en-US" dirty="0" smtClean="0"/>
          </a:p>
          <a:p>
            <a:pPr lvl="1"/>
            <a:r>
              <a:rPr lang="en-US" dirty="0" smtClean="0"/>
              <a:t>Difference estimator still viable but standard error may increase relative to using no map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Evaluate still other alternative estimators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Auxiliary Data to Estimate Area from Remote Sensing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(with John Lombardi, M.S. student at SUNY ESF)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Quantifying area of gross forest cover loss from 2000-2005 </a:t>
            </a:r>
            <a:r>
              <a:rPr lang="en-US" sz="2800" dirty="0" smtClean="0"/>
              <a:t>(Hansen et al. </a:t>
            </a:r>
            <a:r>
              <a:rPr lang="en-US" sz="2800" dirty="0" smtClean="0"/>
              <a:t>2010)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u="sng" dirty="0" smtClean="0"/>
              <a:t>Areal</a:t>
            </a:r>
            <a:r>
              <a:rPr lang="en-US" dirty="0" smtClean="0"/>
              <a:t> s</a:t>
            </a:r>
            <a:r>
              <a:rPr lang="en-US" dirty="0" smtClean="0"/>
              <a:t>ampling </a:t>
            </a:r>
            <a:r>
              <a:rPr lang="en-US" dirty="0" smtClean="0"/>
              <a:t>unit: 20 km x 20 km</a:t>
            </a:r>
          </a:p>
          <a:p>
            <a:endParaRPr lang="en-US" dirty="0" smtClean="0"/>
          </a:p>
          <a:p>
            <a:r>
              <a:rPr lang="en-US" dirty="0" smtClean="0"/>
              <a:t>Y = forest loss determined from </a:t>
            </a:r>
            <a:r>
              <a:rPr lang="en-US" dirty="0" err="1" smtClean="0"/>
              <a:t>Landsat</a:t>
            </a:r>
            <a:r>
              <a:rPr lang="en-US" dirty="0" smtClean="0"/>
              <a:t> (</a:t>
            </a:r>
            <a:r>
              <a:rPr lang="en-US" dirty="0" smtClean="0"/>
              <a:t>sample)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 = forest loss determined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MODIS (complete coverage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FAO Forest Resource Assessment uses similar approach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foi.org/sites/default/files/MGDCover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152400"/>
            <a:ext cx="5791201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Areal Sampling </a:t>
            </a:r>
            <a:r>
              <a:rPr lang="en-US" dirty="0" smtClean="0"/>
              <a:t>Unit</a:t>
            </a:r>
            <a:endParaRPr lang="en-US" dirty="0"/>
          </a:p>
        </p:txBody>
      </p:sp>
      <p:pic>
        <p:nvPicPr>
          <p:cNvPr id="4" name="Content Placeholder 3" descr="D:\GlobalLandCover\Publications\PreliminaryValidation\ManuscriptA_MethodsSAExamples\Illustrations\figures\_Figure_7_Site_417.t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28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98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533400"/>
            <a:ext cx="8382000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Global Summary: Estimated Gross Forest Cover Loss Mha (</a:t>
            </a:r>
            <a:r>
              <a:rPr lang="en-US" sz="4000" smtClean="0">
                <a:cs typeface="Arial" pitchFamily="34" charset="0"/>
              </a:rPr>
              <a:t>±</a:t>
            </a:r>
            <a:r>
              <a:rPr lang="en-US" sz="4000" smtClean="0"/>
              <a:t>2 SEs)</a:t>
            </a:r>
          </a:p>
        </p:txBody>
      </p:sp>
      <p:pic>
        <p:nvPicPr>
          <p:cNvPr id="80899" name="Picture 4" descr="barchart-area-color_May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82296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Estimate area of forest cover loss</a:t>
            </a:r>
          </a:p>
          <a:p>
            <a:endParaRPr lang="en-US" dirty="0" smtClean="0"/>
          </a:p>
          <a:p>
            <a:r>
              <a:rPr lang="en-US" dirty="0" smtClean="0"/>
              <a:t>Spatial (areal) sampling unit</a:t>
            </a:r>
          </a:p>
          <a:p>
            <a:endParaRPr lang="en-US" dirty="0" smtClean="0"/>
          </a:p>
          <a:p>
            <a:r>
              <a:rPr lang="en-US" dirty="0" smtClean="0"/>
              <a:t>Y=best assessment of ground condition</a:t>
            </a:r>
          </a:p>
          <a:p>
            <a:pPr lvl="1"/>
            <a:r>
              <a:rPr lang="en-US" dirty="0" smtClean="0"/>
              <a:t>Available only for the sampled units</a:t>
            </a:r>
          </a:p>
          <a:p>
            <a:endParaRPr lang="en-US" dirty="0" smtClean="0"/>
          </a:p>
          <a:p>
            <a:r>
              <a:rPr lang="en-US" dirty="0" smtClean="0"/>
              <a:t>X=auxiliary variable associated with Y</a:t>
            </a:r>
          </a:p>
          <a:p>
            <a:pPr lvl="1"/>
            <a:r>
              <a:rPr lang="en-US" dirty="0" smtClean="0"/>
              <a:t>Available for the entire target region</a:t>
            </a:r>
          </a:p>
          <a:p>
            <a:endParaRPr lang="en-US" dirty="0" smtClean="0"/>
          </a:p>
          <a:p>
            <a:r>
              <a:rPr lang="en-US" dirty="0" smtClean="0"/>
              <a:t>Example 1:  Y=</a:t>
            </a:r>
            <a:r>
              <a:rPr lang="en-US" dirty="0" err="1" smtClean="0"/>
              <a:t>Landsat</a:t>
            </a:r>
            <a:r>
              <a:rPr lang="en-US" dirty="0" smtClean="0"/>
              <a:t>, X=MODIS</a:t>
            </a:r>
          </a:p>
          <a:p>
            <a:r>
              <a:rPr lang="en-US" dirty="0" smtClean="0"/>
              <a:t>Example 2:  Y=</a:t>
            </a:r>
            <a:r>
              <a:rPr lang="en-US" dirty="0" err="1" smtClean="0"/>
              <a:t>RapidEye</a:t>
            </a:r>
            <a:r>
              <a:rPr lang="en-US" dirty="0" smtClean="0"/>
              <a:t>, X=</a:t>
            </a:r>
            <a:r>
              <a:rPr lang="en-US" dirty="0" err="1" smtClean="0"/>
              <a:t>Landsat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Options for Use of Auxiliary Variable in a Sampling Strategy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Sampling Strategy = Sampling Design + Estimator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Assume a single </a:t>
            </a:r>
            <a:r>
              <a:rPr lang="en-US" dirty="0"/>
              <a:t>auxiliary </a:t>
            </a:r>
            <a:r>
              <a:rPr lang="en-US" dirty="0" smtClean="0"/>
              <a:t>variable 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Options: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Sampling </a:t>
            </a:r>
            <a:r>
              <a:rPr lang="en-US" dirty="0" smtClean="0"/>
              <a:t>design (stratification)</a:t>
            </a: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Estimator</a:t>
            </a:r>
          </a:p>
          <a:p>
            <a:pPr lvl="1">
              <a:lnSpc>
                <a:spcPct val="80000"/>
              </a:lnSpc>
              <a:defRPr/>
            </a:pPr>
            <a:r>
              <a:rPr lang="en-US" u="sng" dirty="0" smtClean="0"/>
              <a:t>Both</a:t>
            </a:r>
            <a:r>
              <a:rPr lang="en-US" dirty="0" smtClean="0"/>
              <a:t> design and estimator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Stratum Boundaries for Optimal Allocation: Continuous Auxiliary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Dalenius</a:t>
            </a:r>
            <a:r>
              <a:rPr lang="en-US" dirty="0" smtClean="0"/>
              <a:t>-Hodges (1959, </a:t>
            </a:r>
            <a:r>
              <a:rPr lang="en-US" i="1" dirty="0" smtClean="0"/>
              <a:t>J </a:t>
            </a:r>
            <a:r>
              <a:rPr lang="en-US" i="1" dirty="0" err="1" smtClean="0"/>
              <a:t>Amer</a:t>
            </a:r>
            <a:r>
              <a:rPr lang="en-US" i="1" dirty="0" smtClean="0"/>
              <a:t> Stat Assoc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Geometric </a:t>
            </a:r>
            <a:r>
              <a:rPr lang="en-US" dirty="0" smtClean="0"/>
              <a:t>(Gunning and </a:t>
            </a:r>
            <a:r>
              <a:rPr lang="en-US" dirty="0" err="1" smtClean="0"/>
              <a:t>Hornung</a:t>
            </a:r>
            <a:r>
              <a:rPr lang="en-US" dirty="0" smtClean="0"/>
              <a:t>, 2004, </a:t>
            </a:r>
            <a:r>
              <a:rPr lang="en-US" i="1" dirty="0" smtClean="0"/>
              <a:t>Survey Methodology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Kozak</a:t>
            </a:r>
            <a:r>
              <a:rPr lang="en-US" dirty="0" smtClean="0"/>
              <a:t> </a:t>
            </a:r>
            <a:r>
              <a:rPr lang="en-US" dirty="0" smtClean="0"/>
              <a:t>(2004, </a:t>
            </a:r>
            <a:r>
              <a:rPr lang="en-US" i="1" dirty="0" smtClean="0"/>
              <a:t>Statistics in Transition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 program to implement stratification </a:t>
            </a:r>
            <a:r>
              <a:rPr lang="en-US" dirty="0" smtClean="0"/>
              <a:t>options</a:t>
            </a:r>
            <a:endParaRPr lang="en-US" dirty="0" smtClean="0"/>
          </a:p>
          <a:p>
            <a:pPr lvl="1"/>
            <a:r>
              <a:rPr lang="en-US" dirty="0" err="1" smtClean="0"/>
              <a:t>Baillargeon</a:t>
            </a:r>
            <a:r>
              <a:rPr lang="en-US" dirty="0" smtClean="0"/>
              <a:t> &amp; </a:t>
            </a:r>
            <a:r>
              <a:rPr lang="en-US" dirty="0" err="1" smtClean="0"/>
              <a:t>Rivest</a:t>
            </a:r>
            <a:r>
              <a:rPr lang="en-US" dirty="0" smtClean="0"/>
              <a:t> (2011, </a:t>
            </a:r>
            <a:r>
              <a:rPr lang="en-US" i="1" dirty="0" smtClean="0"/>
              <a:t>Survey Methodology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Model-based stratification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Strategies Defined by Use of Single Auxiliary Variable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6078">
                <a:tc>
                  <a:txBody>
                    <a:bodyPr/>
                    <a:lstStyle/>
                    <a:p>
                      <a:r>
                        <a:rPr lang="en-US" dirty="0" smtClean="0"/>
                        <a:t>Auxiliary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Estimator 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Estimator</a:t>
                      </a:r>
                      <a:r>
                        <a:rPr lang="en-US" sz="2000" baseline="0" dirty="0" smtClean="0"/>
                        <a:t>  YES</a:t>
                      </a:r>
                      <a:endParaRPr lang="en-US" sz="2000" dirty="0"/>
                    </a:p>
                  </a:txBody>
                  <a:tcPr/>
                </a:tc>
              </a:tr>
              <a:tr h="10115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Design</a:t>
                      </a:r>
                      <a:r>
                        <a:rPr lang="en-US" sz="2000" b="1" baseline="0" dirty="0" smtClean="0"/>
                        <a:t> 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random sampling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random with regression estimator</a:t>
                      </a:r>
                      <a:endParaRPr lang="en-US" dirty="0"/>
                    </a:p>
                  </a:txBody>
                  <a:tcPr/>
                </a:tc>
              </a:tr>
              <a:tr h="274573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Design YES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Stratified random sampling 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Dalenius</a:t>
                      </a:r>
                      <a:r>
                        <a:rPr lang="en-US" dirty="0" smtClean="0"/>
                        <a:t>-Hodges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Kozak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Geometric</a:t>
                      </a:r>
                    </a:p>
                    <a:p>
                      <a:r>
                        <a:rPr lang="en-US" dirty="0" smtClean="0"/>
                        <a:t>     Model-based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Stratified random with separate regression estimator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 Sample Allocation </a:t>
            </a:r>
            <a:r>
              <a:rPr lang="en-US" dirty="0" smtClean="0"/>
              <a:t>Calculator for Accuracy and Area Estimati</a:t>
            </a:r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Stratified sampling often used for estimating accuracy and area of forest loss (change)</a:t>
            </a:r>
          </a:p>
          <a:p>
            <a:endParaRPr lang="en-US" dirty="0" smtClean="0"/>
          </a:p>
          <a:p>
            <a:r>
              <a:rPr lang="en-US" dirty="0" smtClean="0"/>
              <a:t>Excel calculator provides optimal </a:t>
            </a:r>
            <a:r>
              <a:rPr lang="en-US" dirty="0" smtClean="0"/>
              <a:t>sample size allocation to strata to minimize sum of </a:t>
            </a:r>
            <a:r>
              <a:rPr lang="en-US" dirty="0" smtClean="0"/>
              <a:t>variances of three estimates</a:t>
            </a:r>
          </a:p>
          <a:p>
            <a:pPr lvl="1"/>
            <a:r>
              <a:rPr lang="en-US" dirty="0" smtClean="0"/>
              <a:t>User’s </a:t>
            </a:r>
            <a:r>
              <a:rPr lang="en-US" dirty="0" smtClean="0"/>
              <a:t>accuracy of change</a:t>
            </a:r>
          </a:p>
          <a:p>
            <a:pPr lvl="1"/>
            <a:r>
              <a:rPr lang="en-US" dirty="0" smtClean="0"/>
              <a:t>Producer’s accuracy of change</a:t>
            </a:r>
          </a:p>
          <a:p>
            <a:pPr lvl="1"/>
            <a:r>
              <a:rPr lang="en-US" dirty="0" smtClean="0"/>
              <a:t>Area of reference change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Estimating </a:t>
            </a:r>
            <a:r>
              <a:rPr lang="en-US" smtClean="0"/>
              <a:t>Area and Map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focuses on an assortment of sampling design and analysis issues</a:t>
            </a:r>
          </a:p>
          <a:p>
            <a:endParaRPr lang="en-US" dirty="0" smtClean="0"/>
          </a:p>
          <a:p>
            <a:r>
              <a:rPr lang="en-US" dirty="0" smtClean="0"/>
              <a:t>Combine sample of reference condition with maps to reduce standard errors of estimates of accuracy and area</a:t>
            </a:r>
          </a:p>
          <a:p>
            <a:endParaRPr lang="en-US" dirty="0" smtClean="0"/>
          </a:p>
          <a:p>
            <a:r>
              <a:rPr lang="en-US" dirty="0" smtClean="0"/>
              <a:t>Limited scope for assessment of uncertainty: variation attributable to sampling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81200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intended users of the </a:t>
            </a:r>
            <a:r>
              <a:rPr lang="en-US" dirty="0" smtClean="0"/>
              <a:t>GFOI Methods </a:t>
            </a:r>
            <a:r>
              <a:rPr lang="en-US" dirty="0"/>
              <a:t>and Guidance Document are: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 Technical negotiators working in the United Nations Framework Convention </a:t>
            </a:r>
            <a:r>
              <a:rPr lang="en-US" dirty="0" smtClean="0"/>
              <a:t>on Climate </a:t>
            </a:r>
            <a:r>
              <a:rPr lang="en-US" dirty="0"/>
              <a:t>Change, who may be interested to see how REDD+ activities can </a:t>
            </a:r>
            <a:r>
              <a:rPr lang="en-US" dirty="0" smtClean="0"/>
              <a:t>be described </a:t>
            </a:r>
            <a:r>
              <a:rPr lang="en-US" dirty="0"/>
              <a:t>and linked to the greenhouse gas methodology of the IPCC, </a:t>
            </a:r>
            <a:r>
              <a:rPr lang="en-US" dirty="0" smtClean="0"/>
              <a:t>as required by </a:t>
            </a:r>
            <a:r>
              <a:rPr lang="en-US" dirty="0"/>
              <a:t>decisions of the Conference of Parties.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Those responsible for design decisions in </a:t>
            </a:r>
            <a:r>
              <a:rPr lang="en-US" dirty="0" smtClean="0"/>
              <a:t>implementing national </a:t>
            </a:r>
            <a:r>
              <a:rPr lang="en-US" dirty="0"/>
              <a:t>forest </a:t>
            </a:r>
            <a:r>
              <a:rPr lang="en-US" dirty="0" smtClean="0"/>
              <a:t>monitoring systems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Experts responsible for making the emissions and </a:t>
            </a:r>
            <a:r>
              <a:rPr lang="en-US" dirty="0" smtClean="0"/>
              <a:t>removals estimates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Forests Observation Initiative (GFOI)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Gain-Loss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Changes </a:t>
            </a:r>
            <a:r>
              <a:rPr lang="en-US" dirty="0" smtClean="0"/>
              <a:t>in carbon </a:t>
            </a:r>
            <a:r>
              <a:rPr lang="en-US" dirty="0"/>
              <a:t>pools </a:t>
            </a:r>
            <a:r>
              <a:rPr lang="en-US" dirty="0" smtClean="0"/>
              <a:t>estimated </a:t>
            </a:r>
            <a:r>
              <a:rPr lang="en-US" dirty="0"/>
              <a:t>as </a:t>
            </a:r>
            <a:r>
              <a:rPr lang="en-US" dirty="0" smtClean="0"/>
              <a:t>product </a:t>
            </a:r>
            <a:r>
              <a:rPr lang="en-US" dirty="0"/>
              <a:t>of an area of land and an emission </a:t>
            </a:r>
            <a:r>
              <a:rPr lang="en-US" dirty="0" smtClean="0"/>
              <a:t>factor </a:t>
            </a:r>
          </a:p>
          <a:p>
            <a:endParaRPr lang="en-US" dirty="0" smtClean="0"/>
          </a:p>
          <a:p>
            <a:r>
              <a:rPr lang="en-US" dirty="0" smtClean="0"/>
              <a:t>Emission factor describes rate </a:t>
            </a:r>
            <a:r>
              <a:rPr lang="en-US" dirty="0"/>
              <a:t>of gain or loss in each carbon pool per unit of </a:t>
            </a:r>
            <a:r>
              <a:rPr lang="en-US" dirty="0" smtClean="0"/>
              <a:t>land area.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600" dirty="0" smtClean="0"/>
              <a:t>(</a:t>
            </a:r>
            <a:r>
              <a:rPr lang="en-US" sz="3600" dirty="0" smtClean="0"/>
              <a:t>Area) </a:t>
            </a:r>
            <a:r>
              <a:rPr lang="en-US" sz="3600" dirty="0" smtClean="0"/>
              <a:t>x (Emission factor</a:t>
            </a:r>
            <a:r>
              <a:rPr lang="en-US" sz="36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Area of deforestation </a:t>
            </a:r>
            <a:r>
              <a:rPr lang="en-US" dirty="0" smtClean="0"/>
              <a:t>(</a:t>
            </a:r>
            <a:r>
              <a:rPr lang="en-US" dirty="0" smtClean="0"/>
              <a:t>conversion </a:t>
            </a:r>
            <a:r>
              <a:rPr lang="en-US" dirty="0" smtClean="0"/>
              <a:t>of Forest Land to another land </a:t>
            </a:r>
            <a:r>
              <a:rPr lang="en-US" dirty="0" smtClean="0"/>
              <a:t>category)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Estimating area </a:t>
            </a:r>
            <a:r>
              <a:rPr lang="en-US" dirty="0" smtClean="0"/>
              <a:t>using </a:t>
            </a:r>
            <a:r>
              <a:rPr lang="en-US" dirty="0" smtClean="0"/>
              <a:t>remotely sensed data</a:t>
            </a:r>
          </a:p>
          <a:p>
            <a:pPr lvl="1"/>
            <a:r>
              <a:rPr lang="en-US" dirty="0" smtClean="0"/>
              <a:t>Status of land cover</a:t>
            </a:r>
          </a:p>
          <a:p>
            <a:pPr lvl="1"/>
            <a:r>
              <a:rPr lang="en-US" dirty="0" smtClean="0"/>
              <a:t>Change in land cover (deforestation, degradation)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Combine </a:t>
            </a:r>
            <a:r>
              <a:rPr lang="en-US" dirty="0" smtClean="0"/>
              <a:t>information from maps (remote sensing) with </a:t>
            </a:r>
            <a:r>
              <a:rPr lang="en-US" dirty="0" smtClean="0"/>
              <a:t>reference</a:t>
            </a:r>
            <a:r>
              <a:rPr lang="en-US" dirty="0" smtClean="0"/>
              <a:t> </a:t>
            </a:r>
            <a:r>
              <a:rPr lang="en-US" dirty="0" smtClean="0"/>
              <a:t>data (remote sensing in some cases) to estimate </a:t>
            </a:r>
            <a:r>
              <a:rPr lang="en-US" u="sng" dirty="0" smtClean="0"/>
              <a:t>accuracy</a:t>
            </a:r>
            <a:r>
              <a:rPr lang="en-US" dirty="0" smtClean="0"/>
              <a:t> and </a:t>
            </a:r>
            <a:r>
              <a:rPr lang="en-US" u="sng" dirty="0" smtClean="0"/>
              <a:t>area</a:t>
            </a:r>
          </a:p>
          <a:p>
            <a:endParaRPr lang="en-US" dirty="0" smtClean="0"/>
          </a:p>
          <a:p>
            <a:r>
              <a:rPr lang="en-US" dirty="0" smtClean="0"/>
              <a:t>Goal: reduce uncertainty associated with sample-based estimates of accuracy and area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</a:t>
            </a:r>
            <a:r>
              <a:rPr lang="en-US" dirty="0" smtClean="0"/>
              <a:t>of Forest Cover and </a:t>
            </a:r>
            <a:r>
              <a:rPr lang="en-US" dirty="0" smtClean="0"/>
              <a:t>Loss (Hansen et al. 2013)</a:t>
            </a:r>
            <a:endParaRPr lang="en-US" dirty="0"/>
          </a:p>
        </p:txBody>
      </p:sp>
      <p:pic>
        <p:nvPicPr>
          <p:cNvPr id="4" name="Content Placeholder 3" descr="Hansen-science-forestmap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1661" y="1600200"/>
            <a:ext cx="70206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Terminology</a:t>
            </a: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Reference </a:t>
            </a:r>
            <a:r>
              <a:rPr lang="en-US" sz="2800" u="sng" dirty="0" smtClean="0"/>
              <a:t>condition</a:t>
            </a:r>
            <a:r>
              <a:rPr lang="en-US" sz="2800" dirty="0" smtClean="0"/>
              <a:t>: </a:t>
            </a:r>
            <a:r>
              <a:rPr lang="en-US" sz="2800" dirty="0" smtClean="0"/>
              <a:t>best assessment of true </a:t>
            </a:r>
            <a:r>
              <a:rPr lang="en-US" sz="2800" dirty="0" smtClean="0"/>
              <a:t>land cover or change condition at </a:t>
            </a:r>
            <a:r>
              <a:rPr lang="en-US" sz="2800" dirty="0" smtClean="0"/>
              <a:t>a given location</a:t>
            </a:r>
          </a:p>
          <a:p>
            <a:pPr lvl="1"/>
            <a:r>
              <a:rPr lang="en-US" sz="2400" dirty="0" err="1" smtClean="0"/>
              <a:t>Landsat</a:t>
            </a:r>
            <a:endParaRPr lang="en-US" sz="2400" dirty="0" smtClean="0"/>
          </a:p>
          <a:p>
            <a:pPr lvl="1"/>
            <a:r>
              <a:rPr lang="en-US" sz="2400" dirty="0" err="1" smtClean="0"/>
              <a:t>RapidEye</a:t>
            </a:r>
            <a:endParaRPr lang="en-US" sz="2400" dirty="0" smtClean="0"/>
          </a:p>
          <a:p>
            <a:pPr lvl="1"/>
            <a:r>
              <a:rPr lang="en-US" sz="2400" dirty="0" smtClean="0"/>
              <a:t>Ground visit (e.g., National Forest Inventory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sz="2800" u="sng" dirty="0" smtClean="0"/>
          </a:p>
          <a:p>
            <a:r>
              <a:rPr lang="en-US" sz="2800" u="sng" dirty="0" smtClean="0"/>
              <a:t>Accuracy</a:t>
            </a:r>
            <a:r>
              <a:rPr lang="en-US" sz="2800" dirty="0" smtClean="0"/>
              <a:t>: the degree to which the map corresponds to the reference condition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Descriptive Results</a:t>
            </a:r>
            <a:r>
              <a:rPr lang="en-US" dirty="0" smtClean="0"/>
              <a:t> </a:t>
            </a:r>
            <a:r>
              <a:rPr lang="en-US" dirty="0" smtClean="0"/>
              <a:t>of Accuracy Assessment: Error Matrix (% of area)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Reference 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Map Class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Forest Loss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Stable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Stable </a:t>
                      </a:r>
                      <a:r>
                        <a:rPr lang="en-US" dirty="0" err="1" smtClean="0"/>
                        <a:t>NonFor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 smtClean="0"/>
                        <a:t>Forest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1.3</a:t>
                      </a: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 smtClean="0"/>
                        <a:t>Stable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59.5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63.9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 smtClean="0"/>
                        <a:t>Stable </a:t>
                      </a:r>
                      <a:r>
                        <a:rPr lang="en-US" dirty="0" err="1" smtClean="0"/>
                        <a:t>NonFor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33.7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34.7</a:t>
                      </a:r>
                      <a:endParaRPr lang="en-U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Assessment and Area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Reference condition too costly to obtain everywhere – must sample</a:t>
            </a:r>
          </a:p>
          <a:p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 smtClean="0"/>
              <a:t>of reference condition simultaneously provides data to estimate area and assess accuracy</a:t>
            </a:r>
          </a:p>
          <a:p>
            <a:endParaRPr lang="en-US" dirty="0" smtClean="0"/>
          </a:p>
          <a:p>
            <a:r>
              <a:rPr lang="en-US" dirty="0" smtClean="0"/>
              <a:t>Goal is to identify samplin</a:t>
            </a:r>
            <a:r>
              <a:rPr lang="en-US" dirty="0" smtClean="0"/>
              <a:t>g design and analysis options that reduce uncertainty (standard error) of 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1286</Words>
  <Application>Microsoft Office PowerPoint</Application>
  <PresentationFormat>On-screen Show (4:3)</PresentationFormat>
  <Paragraphs>225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Sampling Methods for Estimating Accuracy and Area of Land Cover Change</vt:lpstr>
      <vt:lpstr>Slide 2</vt:lpstr>
      <vt:lpstr>Global Forests Observation Initiative (GFOI)</vt:lpstr>
      <vt:lpstr>Gain-Loss Method</vt:lpstr>
      <vt:lpstr>Research Focus</vt:lpstr>
      <vt:lpstr>Map of Forest Cover and Loss (Hansen et al. 2013)</vt:lpstr>
      <vt:lpstr>Terminology </vt:lpstr>
      <vt:lpstr>Descriptive Results of Accuracy Assessment: Error Matrix (% of area)</vt:lpstr>
      <vt:lpstr>Accuracy Assessment and Area Estimation</vt:lpstr>
      <vt:lpstr>Approach to Area Estimation</vt:lpstr>
      <vt:lpstr>Application: Estimating Forest Cover Loss in Peru</vt:lpstr>
      <vt:lpstr>Sampling Design</vt:lpstr>
      <vt:lpstr>First-Stage Stratified Random Sampling Design for Peru (12 km x 12 km clusters)</vt:lpstr>
      <vt:lpstr>Second-Stage Sample of Pixels within Sampled Cluster (RapidEye)</vt:lpstr>
      <vt:lpstr>Results for Peru</vt:lpstr>
      <vt:lpstr>Options for Area Estimators</vt:lpstr>
      <vt:lpstr>Ongoing Research: Choosing among Area Estimators</vt:lpstr>
      <vt:lpstr>Use of Auxiliary Data to Estimate Area from Remote Sensing</vt:lpstr>
      <vt:lpstr>Application</vt:lpstr>
      <vt:lpstr>Areal Sampling Unit</vt:lpstr>
      <vt:lpstr>Slide 21</vt:lpstr>
      <vt:lpstr>Global Summary: Estimated Gross Forest Cover Loss Mha (±2 SEs)</vt:lpstr>
      <vt:lpstr>General Setting</vt:lpstr>
      <vt:lpstr>Options for Use of Auxiliary Variable in a Sampling Strategy </vt:lpstr>
      <vt:lpstr>Stratum Boundaries for Optimal Allocation: Continuous Auxiliary</vt:lpstr>
      <vt:lpstr>Sampling Strategies Defined by Use of Single Auxiliary Variable</vt:lpstr>
      <vt:lpstr>Slide 27</vt:lpstr>
      <vt:lpstr>Excel Sample Allocation Calculator for Accuracy and Area Estimation</vt:lpstr>
      <vt:lpstr>Summary: Estimating Area and Map Accuracy</vt:lpstr>
    </vt:vector>
  </TitlesOfParts>
  <Company>SUNY ESF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svstehma</dc:creator>
  <cp:lastModifiedBy>svstehma</cp:lastModifiedBy>
  <cp:revision>79</cp:revision>
  <dcterms:created xsi:type="dcterms:W3CDTF">2014-11-10T12:25:26Z</dcterms:created>
  <dcterms:modified xsi:type="dcterms:W3CDTF">2014-11-14T02:33:41Z</dcterms:modified>
</cp:coreProperties>
</file>